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Montserrat Bold" charset="1" panose="00000800000000000000"/>
      <p:regular r:id="rId25"/>
    </p:embeddedFont>
    <p:embeddedFont>
      <p:font typeface="Open Sans Bold" charset="1" panose="020B0806030504020204"/>
      <p:regular r:id="rId26"/>
    </p:embeddedFont>
    <p:embeddedFont>
      <p:font typeface="Montserrat Medium" charset="1" panose="00000600000000000000"/>
      <p:regular r:id="rId27"/>
    </p:embeddedFont>
    <p:embeddedFont>
      <p:font typeface="Open Sans" charset="1" panose="020B0606030504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7913" y="42159"/>
            <a:ext cx="5799693" cy="579969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097270" y="1403596"/>
            <a:ext cx="1141032" cy="471175"/>
            <a:chOff x="0" y="0"/>
            <a:chExt cx="1521375" cy="628233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4078584" y="8831583"/>
            <a:ext cx="916071" cy="916071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295441" y="6199882"/>
            <a:ext cx="3547772" cy="3547772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30000" t="0" r="-30000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542426" y="5116018"/>
            <a:ext cx="601574" cy="601574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427126" y="8230010"/>
            <a:ext cx="601574" cy="60157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427126" y="9258300"/>
            <a:ext cx="2566956" cy="889920"/>
            <a:chOff x="0" y="0"/>
            <a:chExt cx="3422608" cy="1186561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3422608" cy="1186561"/>
              <a:chOff x="0" y="0"/>
              <a:chExt cx="775606" cy="26889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775606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775606">
                    <a:moveTo>
                      <a:pt x="0" y="0"/>
                    </a:moveTo>
                    <a:lnTo>
                      <a:pt x="775606" y="0"/>
                    </a:lnTo>
                    <a:lnTo>
                      <a:pt x="775606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775606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0" y="98352"/>
              <a:ext cx="3422608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2025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5231023" y="42159"/>
            <a:ext cx="3056977" cy="2722873"/>
            <a:chOff x="0" y="0"/>
            <a:chExt cx="1138349" cy="1013936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38349" cy="1013936"/>
            </a:xfrm>
            <a:custGeom>
              <a:avLst/>
              <a:gdLst/>
              <a:ahLst/>
              <a:cxnLst/>
              <a:rect r="r" b="b" t="t" l="l"/>
              <a:pathLst>
                <a:path h="1013936" w="1138349">
                  <a:moveTo>
                    <a:pt x="0" y="0"/>
                  </a:moveTo>
                  <a:lnTo>
                    <a:pt x="1138349" y="0"/>
                  </a:lnTo>
                  <a:lnTo>
                    <a:pt x="1138349" y="1013936"/>
                  </a:lnTo>
                  <a:lnTo>
                    <a:pt x="0" y="1013936"/>
                  </a:lnTo>
                  <a:close/>
                </a:path>
              </a:pathLst>
            </a:custGeom>
            <a:blipFill>
              <a:blip r:embed="rId4"/>
              <a:stretch>
                <a:fillRect l="-897" t="0" r="-897" b="0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9341924" y="2726087"/>
            <a:ext cx="7917376" cy="3056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4"/>
              </a:lnSpc>
            </a:pPr>
            <a:r>
              <a:rPr lang="en-US" sz="740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Prédiction des prix de voitures d’occasion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891213" y="7789751"/>
            <a:ext cx="5736630" cy="1224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9"/>
              </a:lnSpc>
            </a:pPr>
            <a:r>
              <a:rPr lang="en-US" sz="20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Présenté par : M. ADDJITA Gérald Guerngué</a:t>
            </a:r>
          </a:p>
          <a:p>
            <a:pPr algn="l">
              <a:lnSpc>
                <a:spcPts val="5249"/>
              </a:lnSpc>
            </a:pPr>
            <a:r>
              <a:rPr lang="en-US" sz="20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Supervisé par : Mme Mously DIAW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Préparation des données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14158" y="2326657"/>
            <a:ext cx="13934182" cy="4516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riable cible : price_log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Supp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ression des lignes avec valeurs manquantes dans price_log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Split 80/20 : X_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train / X_test, y_train / y_test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raine fixée : random_state = 42</a:t>
            </a:r>
          </a:p>
          <a:p>
            <a:pPr algn="ctr">
              <a:lnSpc>
                <a:spcPts val="4563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-663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Pipeline de modélisation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56123" y="864778"/>
            <a:ext cx="15824251" cy="9422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rétraitement :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Numériques : IterativeImp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ute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 + StandardScaler + SelectKBest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Catégoriel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les : Impu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tation + One-hot encoding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Intégration via ColumnTransformer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Modèles testés :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Linéai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res : Linear, Lasso, Ridge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Arbres : DecisionTree, RandomForest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Boosting : HistGradientBoosting, XGBoost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Distance : KNN</a:t>
            </a:r>
          </a:p>
          <a:p>
            <a:pPr algn="ctr">
              <a:lnSpc>
                <a:spcPts val="4563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Évaluation des modèles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78180" y="1798228"/>
            <a:ext cx="12531640" cy="7460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Mét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riques utilisées :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R², RMSE, MAE, MAPE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Score agrégé : RM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 + MAE - R²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Compa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raison graphique :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Fonction personnalisée plot_model_comparisons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Barres pour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R², RMSE, MAE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Objec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tif : choisir le modèle au meilleur compromis</a:t>
            </a:r>
          </a:p>
          <a:p>
            <a:pPr algn="ctr">
              <a:lnSpc>
                <a:spcPts val="4563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4895" y="1688112"/>
            <a:ext cx="8819105" cy="3867260"/>
            <a:chOff x="0" y="0"/>
            <a:chExt cx="926776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6776" cy="406400"/>
            </a:xfrm>
            <a:custGeom>
              <a:avLst/>
              <a:gdLst/>
              <a:ahLst/>
              <a:cxnLst/>
              <a:rect r="r" b="b" t="t" l="l"/>
              <a:pathLst>
                <a:path h="406400" w="926776">
                  <a:moveTo>
                    <a:pt x="0" y="0"/>
                  </a:moveTo>
                  <a:lnTo>
                    <a:pt x="926776" y="0"/>
                  </a:lnTo>
                  <a:lnTo>
                    <a:pt x="926776" y="406400"/>
                  </a:lnTo>
                  <a:lnTo>
                    <a:pt x="0" y="406400"/>
                  </a:lnTo>
                  <a:close/>
                </a:path>
              </a:pathLst>
            </a:custGeom>
            <a:blipFill>
              <a:blip r:embed="rId2"/>
              <a:stretch>
                <a:fillRect l="0" t="-1621" r="0" b="-162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999358" y="1688112"/>
            <a:ext cx="7734520" cy="3724840"/>
            <a:chOff x="0" y="0"/>
            <a:chExt cx="812800" cy="3914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391433"/>
            </a:xfrm>
            <a:custGeom>
              <a:avLst/>
              <a:gdLst/>
              <a:ahLst/>
              <a:cxnLst/>
              <a:rect r="r" b="b" t="t" l="l"/>
              <a:pathLst>
                <a:path h="3914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91433"/>
                  </a:lnTo>
                  <a:lnTo>
                    <a:pt x="0" y="391433"/>
                  </a:lnTo>
                  <a:close/>
                </a:path>
              </a:pathLst>
            </a:custGeom>
            <a:blipFill>
              <a:blip r:embed="rId3"/>
              <a:stretch>
                <a:fillRect l="-2346" t="0" r="-2346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406409" y="158115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Évaluation des modèles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67188" y="5930931"/>
            <a:ext cx="7734520" cy="3756829"/>
            <a:chOff x="0" y="0"/>
            <a:chExt cx="812800" cy="39479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394795"/>
            </a:xfrm>
            <a:custGeom>
              <a:avLst/>
              <a:gdLst/>
              <a:ahLst/>
              <a:cxnLst/>
              <a:rect r="r" b="b" t="t" l="l"/>
              <a:pathLst>
                <a:path h="39479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94795"/>
                  </a:lnTo>
                  <a:lnTo>
                    <a:pt x="0" y="394795"/>
                  </a:lnTo>
                  <a:close/>
                </a:path>
              </a:pathLst>
            </a:custGeom>
            <a:blipFill>
              <a:blip r:embed="rId4"/>
              <a:stretch>
                <a:fillRect l="-4968" t="0" r="-4968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754844" y="5641552"/>
            <a:ext cx="7734520" cy="4132389"/>
            <a:chOff x="0" y="0"/>
            <a:chExt cx="812800" cy="43426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434262"/>
            </a:xfrm>
            <a:custGeom>
              <a:avLst/>
              <a:gdLst/>
              <a:ahLst/>
              <a:cxnLst/>
              <a:rect r="r" b="b" t="t" l="l"/>
              <a:pathLst>
                <a:path h="43426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34262"/>
                  </a:lnTo>
                  <a:lnTo>
                    <a:pt x="0" y="434262"/>
                  </a:lnTo>
                  <a:close/>
                </a:path>
              </a:pathLst>
            </a:custGeom>
            <a:blipFill>
              <a:blip r:embed="rId5"/>
              <a:stretch>
                <a:fillRect l="0" t="-11425" r="0" b="-11425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416655" y="1688731"/>
            <a:ext cx="9291197" cy="7999029"/>
            <a:chOff x="0" y="0"/>
            <a:chExt cx="1628183" cy="1401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28183" cy="1401744"/>
            </a:xfrm>
            <a:custGeom>
              <a:avLst/>
              <a:gdLst/>
              <a:ahLst/>
              <a:cxnLst/>
              <a:rect r="r" b="b" t="t" l="l"/>
              <a:pathLst>
                <a:path h="1401744" w="1628183">
                  <a:moveTo>
                    <a:pt x="0" y="0"/>
                  </a:moveTo>
                  <a:lnTo>
                    <a:pt x="1628183" y="0"/>
                  </a:lnTo>
                  <a:lnTo>
                    <a:pt x="1628183" y="1401744"/>
                  </a:lnTo>
                  <a:lnTo>
                    <a:pt x="0" y="1401744"/>
                  </a:lnTo>
                  <a:close/>
                </a:path>
              </a:pathLst>
            </a:custGeom>
            <a:blipFill>
              <a:blip r:embed="rId2"/>
              <a:stretch>
                <a:fillRect l="0" t="-877" r="0" b="-877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Évaluation des modèles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455116"/>
            <a:ext cx="15538936" cy="8525242"/>
            <a:chOff x="0" y="0"/>
            <a:chExt cx="2554956" cy="1401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54956" cy="1401744"/>
            </a:xfrm>
            <a:custGeom>
              <a:avLst/>
              <a:gdLst/>
              <a:ahLst/>
              <a:cxnLst/>
              <a:rect r="r" b="b" t="t" l="l"/>
              <a:pathLst>
                <a:path h="1401744" w="2554956">
                  <a:moveTo>
                    <a:pt x="0" y="0"/>
                  </a:moveTo>
                  <a:lnTo>
                    <a:pt x="2554956" y="0"/>
                  </a:lnTo>
                  <a:lnTo>
                    <a:pt x="2554956" y="1401744"/>
                  </a:lnTo>
                  <a:lnTo>
                    <a:pt x="0" y="1401744"/>
                  </a:lnTo>
                  <a:close/>
                </a:path>
              </a:pathLst>
            </a:custGeom>
            <a:blipFill>
              <a:blip r:embed="rId2"/>
              <a:stretch>
                <a:fillRect l="0" t="-579" r="0" b="-579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Résultats &amp; Visualisation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455116"/>
            <a:ext cx="15538936" cy="8525242"/>
            <a:chOff x="0" y="0"/>
            <a:chExt cx="2554956" cy="1401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54956" cy="1401744"/>
            </a:xfrm>
            <a:custGeom>
              <a:avLst/>
              <a:gdLst/>
              <a:ahLst/>
              <a:cxnLst/>
              <a:rect r="r" b="b" t="t" l="l"/>
              <a:pathLst>
                <a:path h="1401744" w="2554956">
                  <a:moveTo>
                    <a:pt x="0" y="0"/>
                  </a:moveTo>
                  <a:lnTo>
                    <a:pt x="2554956" y="0"/>
                  </a:lnTo>
                  <a:lnTo>
                    <a:pt x="2554956" y="1401744"/>
                  </a:lnTo>
                  <a:lnTo>
                    <a:pt x="0" y="1401744"/>
                  </a:lnTo>
                  <a:close/>
                </a:path>
              </a:pathLst>
            </a:custGeom>
            <a:blipFill>
              <a:blip r:embed="rId2"/>
              <a:stretch>
                <a:fillRect l="-459" t="0" r="-459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Résultats &amp; Visualisation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81100" y="1607516"/>
            <a:ext cx="15538936" cy="8525242"/>
            <a:chOff x="0" y="0"/>
            <a:chExt cx="2554956" cy="14017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54956" cy="1401744"/>
            </a:xfrm>
            <a:custGeom>
              <a:avLst/>
              <a:gdLst/>
              <a:ahLst/>
              <a:cxnLst/>
              <a:rect r="r" b="b" t="t" l="l"/>
              <a:pathLst>
                <a:path h="1401744" w="2554956">
                  <a:moveTo>
                    <a:pt x="0" y="0"/>
                  </a:moveTo>
                  <a:lnTo>
                    <a:pt x="2554956" y="0"/>
                  </a:lnTo>
                  <a:lnTo>
                    <a:pt x="2554956" y="1401744"/>
                  </a:lnTo>
                  <a:lnTo>
                    <a:pt x="0" y="1401744"/>
                  </a:lnTo>
                  <a:close/>
                </a:path>
              </a:pathLst>
            </a:custGeom>
            <a:blipFill>
              <a:blip r:embed="rId2"/>
              <a:stretch>
                <a:fillRect l="-459" t="0" r="-459" b="0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584531"/>
            <a:ext cx="1240448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Importance des variables (SHAP)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62930" y="1561413"/>
            <a:ext cx="18288000" cy="7164174"/>
            <a:chOff x="0" y="0"/>
            <a:chExt cx="3006965" cy="117795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06965" cy="1177954"/>
            </a:xfrm>
            <a:custGeom>
              <a:avLst/>
              <a:gdLst/>
              <a:ahLst/>
              <a:cxnLst/>
              <a:rect r="r" b="b" t="t" l="l"/>
              <a:pathLst>
                <a:path h="1177954" w="3006965">
                  <a:moveTo>
                    <a:pt x="0" y="0"/>
                  </a:moveTo>
                  <a:lnTo>
                    <a:pt x="3006965" y="0"/>
                  </a:lnTo>
                  <a:lnTo>
                    <a:pt x="3006965" y="1177954"/>
                  </a:lnTo>
                  <a:lnTo>
                    <a:pt x="0" y="1177954"/>
                  </a:lnTo>
                  <a:close/>
                </a:path>
              </a:pathLst>
            </a:custGeom>
            <a:blipFill>
              <a:blip r:embed="rId2"/>
              <a:stretch>
                <a:fillRect l="-4135" t="0" r="-4135" b="0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Modèle sélectionné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78180" y="1798228"/>
            <a:ext cx="12531640" cy="647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Modèle 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retenu : Régression Lasso</a:t>
            </a:r>
          </a:p>
          <a:p>
            <a:pPr algn="l" marL="753669" indent="-376834" lvl="1">
              <a:lnSpc>
                <a:spcPts val="7784"/>
              </a:lnSpc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Raisons du choix :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eilleure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RMSE et MAE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Bonne généralisa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tion</a:t>
            </a:r>
          </a:p>
          <a:p>
            <a:pPr algn="l" marL="1507337" indent="-502446" lvl="2">
              <a:lnSpc>
                <a:spcPts val="7784"/>
              </a:lnSpc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Simplicité et interprétabilité</a:t>
            </a:r>
          </a:p>
          <a:p>
            <a:pPr algn="l">
              <a:lnSpc>
                <a:spcPts val="7784"/>
              </a:lnSpc>
            </a:pPr>
          </a:p>
          <a:p>
            <a:pPr algn="ctr">
              <a:lnSpc>
                <a:spcPts val="4563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5142" y="335287"/>
            <a:ext cx="6477424" cy="647742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097270" y="1403596"/>
            <a:ext cx="1141032" cy="471175"/>
            <a:chOff x="0" y="0"/>
            <a:chExt cx="1521375" cy="628233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4078584" y="8831583"/>
            <a:ext cx="916071" cy="916071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842567" y="6317400"/>
            <a:ext cx="3825219" cy="382521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843213" y="4685766"/>
            <a:ext cx="601574" cy="601574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427126" y="8230010"/>
            <a:ext cx="601574" cy="60157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0097270" y="2547957"/>
            <a:ext cx="7896952" cy="2137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12"/>
              </a:lnSpc>
            </a:pPr>
            <a:r>
              <a:rPr lang="en-US" sz="7696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Merci pour</a:t>
            </a:r>
          </a:p>
          <a:p>
            <a:pPr algn="l">
              <a:lnSpc>
                <a:spcPts val="8312"/>
              </a:lnSpc>
            </a:pPr>
            <a:r>
              <a:rPr lang="en-US" sz="7696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votre attention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749591"/>
            <a:ext cx="16230600" cy="7299284"/>
            <a:chOff x="0" y="0"/>
            <a:chExt cx="4274726" cy="19224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1922445"/>
            </a:xfrm>
            <a:custGeom>
              <a:avLst/>
              <a:gdLst/>
              <a:ahLst/>
              <a:cxnLst/>
              <a:rect r="r" b="b" t="t" l="l"/>
              <a:pathLst>
                <a:path h="1922445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922445"/>
                  </a:lnTo>
                  <a:lnTo>
                    <a:pt x="0" y="1922445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74726" cy="19605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8" id="18"/>
          <p:cNvSpPr txBox="true"/>
          <p:nvPr/>
        </p:nvSpPr>
        <p:spPr>
          <a:xfrm rot="0">
            <a:off x="6079791" y="153878"/>
            <a:ext cx="6858937" cy="1145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33"/>
              </a:lnSpc>
            </a:pPr>
            <a:r>
              <a:rPr lang="en-US" sz="6666" spc="186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79791" y="1574896"/>
            <a:ext cx="5510074" cy="1159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4231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Problématique &amp; Objectif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1864352"/>
            <a:ext cx="5510074" cy="588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4231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Contexte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749226" y="1864352"/>
            <a:ext cx="5510074" cy="588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4231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Intérêt de l’étude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31503" y="2701966"/>
            <a:ext cx="5007742" cy="6646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81"/>
              </a:lnSpc>
            </a:pPr>
          </a:p>
          <a:p>
            <a:pPr algn="l" marL="583183" indent="-291591" lvl="1">
              <a:lnSpc>
                <a:spcPts val="3781"/>
              </a:lnSpc>
              <a:buFont typeface="Arial"/>
              <a:buChar char="•"/>
            </a:pPr>
            <a:r>
              <a:rPr lang="en-US" b="true" sz="270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Marché en croissance des voitures d’occasion.</a:t>
            </a:r>
          </a:p>
          <a:p>
            <a:pPr algn="l" marL="583183" indent="-291591" lvl="1">
              <a:lnSpc>
                <a:spcPts val="3781"/>
              </a:lnSpc>
              <a:buFont typeface="Arial"/>
              <a:buChar char="•"/>
            </a:pPr>
            <a:r>
              <a:rPr lang="en-US" b="true" sz="270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Plateformes comme WardsAuto jouent un rôle clé.</a:t>
            </a:r>
          </a:p>
          <a:p>
            <a:pPr algn="l" marL="583183" indent="-291591" lvl="1">
              <a:lnSpc>
                <a:spcPts val="3781"/>
              </a:lnSpc>
              <a:buFont typeface="Arial"/>
              <a:buChar char="•"/>
            </a:pPr>
            <a:r>
              <a:rPr lang="en-US" b="true" sz="270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Prix influencé par de nombreuses variables (techniques et commerciales).</a:t>
            </a:r>
          </a:p>
          <a:p>
            <a:pPr algn="l" marL="583183" indent="-291591" lvl="1">
              <a:lnSpc>
                <a:spcPts val="3781"/>
              </a:lnSpc>
              <a:buFont typeface="Arial"/>
              <a:buChar char="•"/>
            </a:pPr>
            <a:r>
              <a:rPr lang="en-US" b="true" sz="270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Besoin d’automatiser et fiabiliser l’estimation des prix.</a:t>
            </a:r>
          </a:p>
          <a:p>
            <a:pPr algn="just">
              <a:lnSpc>
                <a:spcPts val="3781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5839245" y="3164205"/>
            <a:ext cx="6219152" cy="617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Problématique :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Incertitude sur la juste valeur des voitures.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Méthodes traditionnelles peu fiables.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Objectif :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Développer un modèle précis de prédiction des prix basé sur les caractéristiques des voitures.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Comparer plusieurs algorithmes pour sélectionner le plus performant.</a:t>
            </a:r>
          </a:p>
          <a:p>
            <a:pPr algn="l">
              <a:lnSpc>
                <a:spcPts val="3779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2058397" y="3164205"/>
            <a:ext cx="4891731" cy="474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4177" indent="-292088" lvl="1">
              <a:lnSpc>
                <a:spcPts val="3788"/>
              </a:lnSpc>
              <a:buFont typeface="Arial"/>
              <a:buChar char="•"/>
            </a:pPr>
            <a:r>
              <a:rPr lang="en-US" b="true" sz="2705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Pour les vendeurs : tarification optimale.</a:t>
            </a:r>
          </a:p>
          <a:p>
            <a:pPr algn="l" marL="584177" indent="-292088" lvl="1">
              <a:lnSpc>
                <a:spcPts val="3788"/>
              </a:lnSpc>
              <a:buFont typeface="Arial"/>
              <a:buChar char="•"/>
            </a:pPr>
            <a:r>
              <a:rPr lang="en-US" b="true" sz="2705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Pour les acheteurs : base objective pour la négociation.</a:t>
            </a:r>
          </a:p>
          <a:p>
            <a:pPr algn="l" marL="584177" indent="-292088" lvl="1">
              <a:lnSpc>
                <a:spcPts val="3788"/>
              </a:lnSpc>
              <a:buFont typeface="Arial"/>
              <a:buChar char="•"/>
            </a:pPr>
            <a:r>
              <a:rPr lang="en-US" b="true" sz="2705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Pour la plateforme : amélioration de l’expérience utilisateur et de la fiabilité.</a:t>
            </a:r>
          </a:p>
          <a:p>
            <a:pPr algn="l">
              <a:lnSpc>
                <a:spcPts val="37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62064" y="443506"/>
            <a:ext cx="9589333" cy="958933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3467" y="1241377"/>
            <a:ext cx="5227523" cy="522752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900894" y="4805316"/>
            <a:ext cx="5227523" cy="522752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40909" t="0" r="-40909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2614158" y="8342229"/>
            <a:ext cx="916071" cy="91607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975411" y="443506"/>
            <a:ext cx="585194" cy="58519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718724" y="2817474"/>
            <a:ext cx="7182171" cy="4375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Analyse exploratoire des données</a:t>
            </a:r>
          </a:p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Développement des modèles de Machine Learning</a:t>
            </a:r>
          </a:p>
          <a:p>
            <a:pPr algn="l">
              <a:lnSpc>
                <a:spcPts val="3788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390990" y="1512266"/>
            <a:ext cx="7162030" cy="77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0"/>
              </a:lnSpc>
            </a:pPr>
            <a:r>
              <a:rPr lang="en-US" sz="5500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Plan de l’étude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77530" y="541866"/>
            <a:ext cx="14256773" cy="87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33"/>
              </a:lnSpc>
            </a:pPr>
            <a:r>
              <a:rPr lang="en-US" sz="5166" spc="144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Présentation de la base de données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53697" y="7680492"/>
            <a:ext cx="3868111" cy="588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3"/>
              </a:lnSpc>
            </a:pPr>
            <a:r>
              <a:rPr lang="en-US" b="true" sz="3466" spc="9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Lou Huet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10485" y="7680492"/>
            <a:ext cx="3868111" cy="588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3"/>
              </a:lnSpc>
            </a:pPr>
            <a:r>
              <a:rPr lang="en-US" b="true" sz="3466" spc="9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Thomas Garcia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66192" y="7685610"/>
            <a:ext cx="3868111" cy="588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3"/>
              </a:lnSpc>
            </a:pPr>
            <a:r>
              <a:rPr lang="en-US" b="true" sz="3466" spc="9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Hector Rey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658193" y="7096988"/>
            <a:ext cx="916071" cy="91607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991095" y="2084431"/>
            <a:ext cx="14643208" cy="3645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9063" indent="-279532" lvl="1">
              <a:lnSpc>
                <a:spcPts val="3625"/>
              </a:lnSpc>
              <a:buFont typeface="Arial"/>
              <a:buChar char="•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Source : Kaggle</a:t>
            </a:r>
          </a:p>
          <a:p>
            <a:pPr algn="l" marL="559063" indent="-279532" lvl="1">
              <a:lnSpc>
                <a:spcPts val="3625"/>
              </a:lnSpc>
              <a:spcBef>
                <a:spcPct val="0"/>
              </a:spcBef>
              <a:buFont typeface="Arial"/>
              <a:buChar char="•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ombre d’observations : 205</a:t>
            </a:r>
          </a:p>
          <a:p>
            <a:pPr algn="l" marL="559063" indent="-279532" lvl="1">
              <a:lnSpc>
                <a:spcPts val="3625"/>
              </a:lnSpc>
              <a:spcBef>
                <a:spcPct val="0"/>
              </a:spcBef>
              <a:buFont typeface="Arial"/>
              <a:buChar char="•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Nombre de variables : 26</a:t>
            </a:r>
          </a:p>
          <a:p>
            <a:pPr algn="l" marL="559063" indent="-279532" lvl="1">
              <a:lnSpc>
                <a:spcPts val="3625"/>
              </a:lnSpc>
              <a:spcBef>
                <a:spcPct val="0"/>
              </a:spcBef>
              <a:buFont typeface="Arial"/>
              <a:buChar char="•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Deux types de variables :</a:t>
            </a:r>
          </a:p>
          <a:p>
            <a:pPr algn="l" marL="1118127" indent="-372709" lvl="2">
              <a:lnSpc>
                <a:spcPts val="3625"/>
              </a:lnSpc>
              <a:spcBef>
                <a:spcPct val="0"/>
              </a:spcBef>
              <a:buFont typeface="Arial"/>
              <a:buChar char="⚬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Qualitatives : </a:t>
            </a: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make, fuel_type , aspiration ,num_of_doors , body_style , drive_wheels , engine_location , engine_type , num_of_cylinders , fuel_system </a:t>
            </a:r>
          </a:p>
          <a:p>
            <a:pPr algn="l" marL="1118127" indent="-372709" lvl="2">
              <a:lnSpc>
                <a:spcPts val="3625"/>
              </a:lnSpc>
              <a:buFont typeface="Arial"/>
              <a:buChar char="⚬"/>
            </a:pPr>
            <a:r>
              <a:rPr lang="en-US" sz="25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Quantitatives : symboling, normalized_losses, wheel_base ,length, width, height,...</a:t>
            </a:r>
          </a:p>
          <a:p>
            <a:pPr algn="l">
              <a:lnSpc>
                <a:spcPts val="362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469974" y="2286726"/>
            <a:ext cx="7415541" cy="741554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33333" t="0" r="-33333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8408870" y="2351900"/>
            <a:ext cx="9388630" cy="7285192"/>
            <a:chOff x="0" y="0"/>
            <a:chExt cx="1002262" cy="77771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02262" cy="777714"/>
            </a:xfrm>
            <a:custGeom>
              <a:avLst/>
              <a:gdLst/>
              <a:ahLst/>
              <a:cxnLst/>
              <a:rect r="r" b="b" t="t" l="l"/>
              <a:pathLst>
                <a:path h="777714" w="1002262">
                  <a:moveTo>
                    <a:pt x="0" y="0"/>
                  </a:moveTo>
                  <a:lnTo>
                    <a:pt x="1002262" y="0"/>
                  </a:lnTo>
                  <a:lnTo>
                    <a:pt x="1002262" y="777714"/>
                  </a:lnTo>
                  <a:lnTo>
                    <a:pt x="0" y="777714"/>
                  </a:lnTo>
                  <a:close/>
                </a:path>
              </a:pathLst>
            </a:custGeom>
            <a:blipFill>
              <a:blip r:embed="rId3"/>
              <a:stretch>
                <a:fillRect l="0" t="-3657" r="0" b="-3657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015613" y="150281"/>
            <a:ext cx="14256773" cy="87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33"/>
              </a:lnSpc>
            </a:pPr>
            <a:r>
              <a:rPr lang="en-US" sz="5166" spc="144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Présentation de la base de données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72056" y="1600963"/>
            <a:ext cx="311765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71FD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Distribution du prix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34345" y="1600963"/>
            <a:ext cx="353804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71FD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Matrice de corrélation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5" id="15"/>
          <p:cNvSpPr txBox="true"/>
          <p:nvPr/>
        </p:nvSpPr>
        <p:spPr>
          <a:xfrm rot="0">
            <a:off x="1028700" y="310195"/>
            <a:ext cx="15089568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5100" spc="142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Valeurs manquantes &amp; Valeurs aberrantes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8493272" y="3510288"/>
            <a:ext cx="1301456" cy="1268328"/>
          </a:xfrm>
          <a:custGeom>
            <a:avLst/>
            <a:gdLst/>
            <a:ahLst/>
            <a:cxnLst/>
            <a:rect r="r" b="b" t="t" l="l"/>
            <a:pathLst>
              <a:path h="1268328" w="1301456">
                <a:moveTo>
                  <a:pt x="0" y="0"/>
                </a:moveTo>
                <a:lnTo>
                  <a:pt x="1301456" y="0"/>
                </a:lnTo>
                <a:lnTo>
                  <a:pt x="1301456" y="1268327"/>
                </a:lnTo>
                <a:lnTo>
                  <a:pt x="0" y="12683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166046" y="3723672"/>
            <a:ext cx="860608" cy="860608"/>
          </a:xfrm>
          <a:custGeom>
            <a:avLst/>
            <a:gdLst/>
            <a:ahLst/>
            <a:cxnLst/>
            <a:rect r="r" b="b" t="t" l="l"/>
            <a:pathLst>
              <a:path h="860608" w="860608">
                <a:moveTo>
                  <a:pt x="0" y="0"/>
                </a:moveTo>
                <a:lnTo>
                  <a:pt x="860609" y="0"/>
                </a:lnTo>
                <a:lnTo>
                  <a:pt x="860609" y="860609"/>
                </a:lnTo>
                <a:lnTo>
                  <a:pt x="0" y="8606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087287" y="2347603"/>
            <a:ext cx="7030982" cy="1083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171FD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Valeurs aberrantes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Méthode IQR → remises à NaN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1873542"/>
            <a:ext cx="7031262" cy="3633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171FD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Valeurs maquantes</a:t>
            </a:r>
          </a:p>
          <a:p>
            <a:pPr algn="l" marL="624132" indent="-312066" lvl="1">
              <a:lnSpc>
                <a:spcPts val="4047"/>
              </a:lnSpc>
              <a:spcBef>
                <a:spcPct val="0"/>
              </a:spcBef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Symbolisées par "?" → remplacées par NaN</a:t>
            </a:r>
          </a:p>
          <a:p>
            <a:pPr algn="l" marL="624132" indent="-312066" lvl="1">
              <a:lnSpc>
                <a:spcPts val="4047"/>
              </a:lnSpc>
              <a:spcBef>
                <a:spcPct val="0"/>
              </a:spcBef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Colonnes les plus concernées : normalized_losses, bore, stroke...</a:t>
            </a:r>
          </a:p>
          <a:p>
            <a:pPr algn="ctr">
              <a:lnSpc>
                <a:spcPts val="4047"/>
              </a:lnSpc>
              <a:spcBef>
                <a:spcPct val="0"/>
              </a:spcBef>
            </a:pPr>
          </a:p>
          <a:p>
            <a:pPr algn="ctr">
              <a:lnSpc>
                <a:spcPts val="4047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4159647" y="5421521"/>
            <a:ext cx="9968707" cy="3016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171FD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Synthèse :</a:t>
            </a:r>
          </a:p>
          <a:p>
            <a:pPr algn="ctr">
              <a:lnSpc>
                <a:spcPts val="4047"/>
              </a:lnSpc>
            </a:pP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59 valeurs manquantes → 157 après détection des outliers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Aucune variable supprimée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112848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17888" y="1622379"/>
            <a:ext cx="16734008" cy="8326112"/>
            <a:chOff x="0" y="0"/>
            <a:chExt cx="1633584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33584" cy="812800"/>
            </a:xfrm>
            <a:custGeom>
              <a:avLst/>
              <a:gdLst/>
              <a:ahLst/>
              <a:cxnLst/>
              <a:rect r="r" b="b" t="t" l="l"/>
              <a:pathLst>
                <a:path h="812800" w="1633584">
                  <a:moveTo>
                    <a:pt x="0" y="0"/>
                  </a:moveTo>
                  <a:lnTo>
                    <a:pt x="1633584" y="0"/>
                  </a:lnTo>
                  <a:lnTo>
                    <a:pt x="163358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62" r="0" b="-62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310195"/>
            <a:ext cx="15089568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5100" spc="142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Valeurs manquantes &amp; Valeurs aberrantes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Création de variables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14158" y="2800079"/>
            <a:ext cx="13889732" cy="355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3669" indent="-376834" lvl="1">
              <a:lnSpc>
                <a:spcPts val="4887"/>
              </a:lnSpc>
              <a:spcBef>
                <a:spcPct val="0"/>
              </a:spcBef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num_</a:t>
            </a: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of_cylinders / num_of_doors transformées en numériques</a:t>
            </a:r>
          </a:p>
          <a:p>
            <a:pPr algn="l" marL="753669" indent="-376834" lvl="1">
              <a:lnSpc>
                <a:spcPts val="4887"/>
              </a:lnSpc>
              <a:spcBef>
                <a:spcPct val="0"/>
              </a:spcBef>
              <a:buFont typeface="Arial"/>
              <a:buChar char="•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price_log :</a:t>
            </a:r>
          </a:p>
          <a:p>
            <a:pPr algn="l" marL="1507337" indent="-502446" lvl="2">
              <a:lnSpc>
                <a:spcPts val="4887"/>
              </a:lnSpc>
              <a:spcBef>
                <a:spcPct val="0"/>
              </a:spcBef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Transformation logarithmique (log1p) de price</a:t>
            </a:r>
          </a:p>
          <a:p>
            <a:pPr algn="l" marL="1507337" indent="-502446" lvl="2">
              <a:lnSpc>
                <a:spcPts val="4887"/>
              </a:lnSpc>
              <a:spcBef>
                <a:spcPct val="0"/>
              </a:spcBef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Réduction de la dispersion</a:t>
            </a:r>
          </a:p>
          <a:p>
            <a:pPr algn="l" marL="1507337" indent="-502446" lvl="2">
              <a:lnSpc>
                <a:spcPts val="4887"/>
              </a:lnSpc>
              <a:spcBef>
                <a:spcPct val="0"/>
              </a:spcBef>
              <a:buFont typeface="Arial"/>
              <a:buChar char="⚬"/>
            </a:pPr>
            <a:r>
              <a:rPr lang="en-US" sz="34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Amélioration des performances de prédiction</a:t>
            </a:r>
          </a:p>
          <a:p>
            <a:pPr algn="ctr">
              <a:lnSpc>
                <a:spcPts val="37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6123" y="8771690"/>
            <a:ext cx="916071" cy="91607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60605" y="869922"/>
            <a:ext cx="585194" cy="58519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09480" y="2213971"/>
            <a:ext cx="7734520" cy="773452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33333" t="0" r="-3333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156123" y="584531"/>
            <a:ext cx="11460209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142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Création de variables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999358" y="2213971"/>
            <a:ext cx="7734520" cy="77345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33333" t="0" r="-33333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DAGmwDaAxf8</dc:identifier>
  <dcterms:modified xsi:type="dcterms:W3CDTF">2011-08-01T06:04:30Z</dcterms:modified>
  <cp:revision>1</cp:revision>
  <dc:title>Présentation de projet entreprise moderne dégradé bleu </dc:title>
</cp:coreProperties>
</file>

<file path=docProps/thumbnail.jpeg>
</file>